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Lato"/>
      <p:regular r:id="rId25"/>
    </p:embeddedFont>
    <p:embeddedFont>
      <p:font typeface="Lato"/>
      <p:regular r:id="rId26"/>
    </p:embeddedFont>
    <p:embeddedFont>
      <p:font typeface="Lato"/>
      <p:regular r:id="rId27"/>
    </p:embeddedFont>
    <p:embeddedFont>
      <p:font typeface="Lato"/>
      <p:regular r:id="rId28"/>
    </p:embeddedFont>
    <p:embeddedFont>
      <p:font typeface="Montserrat"/>
      <p:regular r:id="rId29"/>
    </p:embeddedFont>
    <p:embeddedFont>
      <p:font typeface="Montserrat"/>
      <p:regular r:id="rId30"/>
    </p:embeddedFont>
    <p:embeddedFont>
      <p:font typeface="Montserrat"/>
      <p:regular r:id="rId31"/>
    </p:embeddedFont>
    <p:embeddedFont>
      <p:font typeface="Montserrat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0" Type="http://schemas.openxmlformats.org/officeDocument/2006/relationships/font" Target="fonts/font6.fntdata"/><Relationship Id="rId31" Type="http://schemas.openxmlformats.org/officeDocument/2006/relationships/font" Target="fonts/font7.fntdata"/><Relationship Id="rId3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818323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Avaliação Cardiovascular no Transplante de Hepático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3576042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Manejo perioperatório do risco cardíaco em transplante hepático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451390" y="4194096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451390" y="481214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Gabriel Tavares Xavier Simplicio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451390" y="543020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ME3 Anestesiologia CET Dr.Otávio Damázio/SBA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451390" y="6048256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Janeiro, 2025.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2361" y="622578"/>
            <a:ext cx="1537216" cy="425410"/>
          </a:xfrm>
          <a:prstGeom prst="roundRect">
            <a:avLst>
              <a:gd name="adj" fmla="val 6387"/>
            </a:avLst>
          </a:prstGeom>
          <a:solidFill>
            <a:srgbClr val="E4E4E7"/>
          </a:solidFill>
          <a:ln/>
        </p:spPr>
      </p:sp>
      <p:sp>
        <p:nvSpPr>
          <p:cNvPr id="4" name="Text 1"/>
          <p:cNvSpPr/>
          <p:nvPr/>
        </p:nvSpPr>
        <p:spPr>
          <a:xfrm>
            <a:off x="928092" y="690443"/>
            <a:ext cx="126575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VALVOPATIAS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2361" y="1138476"/>
            <a:ext cx="7559278" cy="1131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Manejo de Doenças Valvares no Candidato ao TF</a:t>
            </a:r>
            <a:endParaRPr lang="en-US" sz="3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1" y="2609850"/>
            <a:ext cx="1131927" cy="1440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0626" y="260985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Prevalência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0626" y="3099316"/>
            <a:ext cx="6201013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Ocorre em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2% a 5%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dos candidatos, um número significativo que demanda rastreio.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4276606"/>
            <a:ext cx="1131927" cy="14404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0626" y="4276606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Impacto Crítico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0626" y="4766072"/>
            <a:ext cx="6201013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Valvopatias graves geralmente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impedem o transplante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sem intervenção prévia eficaz.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5943362"/>
            <a:ext cx="1131927" cy="14404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0626" y="5943362"/>
            <a:ext cx="29467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Mudança de Paradigma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0626" y="6432828"/>
            <a:ext cx="6201013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Prioridade para intervenções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transcateter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menos invasivas e com menor risco.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24176"/>
            <a:ext cx="1540431" cy="426244"/>
          </a:xfrm>
          <a:prstGeom prst="roundRect">
            <a:avLst>
              <a:gd name="adj" fmla="val 6386"/>
            </a:avLst>
          </a:prstGeom>
          <a:solidFill>
            <a:srgbClr val="E4E4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92160"/>
            <a:ext cx="12682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VALVOPATIAS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41145"/>
            <a:ext cx="84647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Estenose Aórtica no Transplante Hepático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6750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Fisiopatologia e Risco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2562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Risco perioperatório: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Colapso hemodinâmico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insuficiência cardíaca durante o transplante.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613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Mecanismo: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Obstrução do fluxo de saída do ventrículo esquerdo.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13960"/>
            <a:ext cx="3169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Indicação de Intervenção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5951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 grave: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Gradiente médio &gt; 40 mmHg ou área valvar &lt; 1 cm².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002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Tratamento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antes da listagem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mesmo assintomática.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9521" y="2703433"/>
            <a:ext cx="6244709" cy="3767614"/>
          </a:xfrm>
          <a:prstGeom prst="roundRect">
            <a:avLst>
              <a:gd name="adj" fmla="val 903"/>
            </a:avLst>
          </a:prstGeom>
          <a:solidFill>
            <a:srgbClr val="D6D7DC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6335" y="3020735"/>
            <a:ext cx="354330" cy="28348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407479" y="2986921"/>
            <a:ext cx="38236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Tratamento de Escolha - TARV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8407479" y="3568065"/>
            <a:ext cx="52099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TAVR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é preferível à cirurgia convencional em cirróticos, reduzindo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mortalidade intra-hospitalar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(OR 0,51) e tempo de recuperação.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407479" y="4860846"/>
            <a:ext cx="520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Antiagregação 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monoterapia com AAS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(preferencialmente) 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407479" y="5790724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DOACs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trombose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 folhetos valvares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649367"/>
            <a:ext cx="3472220" cy="383738"/>
          </a:xfrm>
          <a:prstGeom prst="roundRect">
            <a:avLst>
              <a:gd name="adj" fmla="val 6384"/>
            </a:avLst>
          </a:prstGeom>
          <a:solidFill>
            <a:srgbClr val="E4E4E7"/>
          </a:solidFill>
          <a:ln/>
        </p:spPr>
      </p:sp>
      <p:sp>
        <p:nvSpPr>
          <p:cNvPr id="4" name="Text 1"/>
          <p:cNvSpPr/>
          <p:nvPr/>
        </p:nvSpPr>
        <p:spPr>
          <a:xfrm>
            <a:off x="6402586" y="710565"/>
            <a:ext cx="3227427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REGURGITAÇÃO MITRAL E TRICÚSPIDE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280190" y="1114663"/>
            <a:ext cx="4613196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Regurgitação Mitral (RM)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6280190" y="1931075"/>
            <a:ext cx="7556421" cy="2722483"/>
          </a:xfrm>
          <a:prstGeom prst="roundRect">
            <a:avLst>
              <a:gd name="adj" fmla="val 11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07123" y="2158008"/>
            <a:ext cx="303502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RM Secundária (Funcional)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507123" y="2599253"/>
            <a:ext cx="71025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 da dilatação do ventrículo esquerdo ou átrio.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07123" y="3048357"/>
            <a:ext cx="710255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Tratamento: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Reduzir sobrecarga volêmica (diuréticos ou hemofiltração).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07123" y="3773210"/>
            <a:ext cx="710255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Visa diminuir pós-carga e volume regurgitante, podendo viabilizar o transplante hepático.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80190" y="4857631"/>
            <a:ext cx="7556421" cy="2722483"/>
          </a:xfrm>
          <a:prstGeom prst="roundRect">
            <a:avLst>
              <a:gd name="adj" fmla="val 11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7123" y="508456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RM Primária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507123" y="5525810"/>
            <a:ext cx="71025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Decorrente de defeitos intrínsecos na própria válvula.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07123" y="5974913"/>
            <a:ext cx="710255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Tratamento: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Pode exigir intervenção cirúrgica ou Reparo Transcateter (TEER).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507123" y="6699766"/>
            <a:ext cx="710255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decisão depende da gravidade e das condições do paciente cirrótico.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442698" y="640794"/>
            <a:ext cx="1447205" cy="400407"/>
          </a:xfrm>
          <a:prstGeom prst="roundRect">
            <a:avLst>
              <a:gd name="adj" fmla="val 6387"/>
            </a:avLst>
          </a:prstGeom>
          <a:solidFill>
            <a:srgbClr val="E4E4E7"/>
          </a:solidFill>
          <a:ln/>
        </p:spPr>
      </p:sp>
      <p:sp>
        <p:nvSpPr>
          <p:cNvPr id="4" name="Text 1"/>
          <p:cNvSpPr/>
          <p:nvPr/>
        </p:nvSpPr>
        <p:spPr>
          <a:xfrm>
            <a:off x="4570452" y="704612"/>
            <a:ext cx="1191697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VALVOPATIAS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442698" y="1126331"/>
            <a:ext cx="5445085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Regurgitação Tricúspide (RT)</a:t>
            </a:r>
            <a:endParaRPr lang="en-US" sz="3350" dirty="0"/>
          </a:p>
        </p:txBody>
      </p:sp>
      <p:sp>
        <p:nvSpPr>
          <p:cNvPr id="6" name="Shape 3"/>
          <p:cNvSpPr/>
          <p:nvPr/>
        </p:nvSpPr>
        <p:spPr>
          <a:xfrm>
            <a:off x="4442698" y="1978700"/>
            <a:ext cx="9402604" cy="1614368"/>
          </a:xfrm>
          <a:prstGeom prst="roundRect">
            <a:avLst>
              <a:gd name="adj" fmla="val 679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419838" y="1978700"/>
            <a:ext cx="91440" cy="1614368"/>
          </a:xfrm>
          <a:prstGeom prst="roundRect">
            <a:avLst>
              <a:gd name="adj" fmla="val 34960"/>
            </a:avLst>
          </a:prstGeom>
          <a:solidFill>
            <a:srgbClr val="2D2E34"/>
          </a:solidFill>
          <a:ln/>
        </p:spPr>
      </p:sp>
      <p:sp>
        <p:nvSpPr>
          <p:cNvPr id="8" name="Text 5"/>
          <p:cNvSpPr/>
          <p:nvPr/>
        </p:nvSpPr>
        <p:spPr>
          <a:xfrm>
            <a:off x="4747141" y="2214563"/>
            <a:ext cx="266390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Fisiopatologia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47141" y="2675215"/>
            <a:ext cx="8862298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Geralmente é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funcional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secundária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doenças do lado esquerdo do coração 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hipertensão pulmonar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442698" y="3806071"/>
            <a:ext cx="9402604" cy="1614368"/>
          </a:xfrm>
          <a:prstGeom prst="roundRect">
            <a:avLst>
              <a:gd name="adj" fmla="val 679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419838" y="3806071"/>
            <a:ext cx="91440" cy="1614368"/>
          </a:xfrm>
          <a:prstGeom prst="roundRect">
            <a:avLst>
              <a:gd name="adj" fmla="val 34960"/>
            </a:avLst>
          </a:prstGeom>
          <a:solidFill>
            <a:srgbClr val="2D2E34"/>
          </a:solidFill>
          <a:ln/>
        </p:spPr>
      </p:sp>
      <p:sp>
        <p:nvSpPr>
          <p:cNvPr id="12" name="Text 9"/>
          <p:cNvSpPr/>
          <p:nvPr/>
        </p:nvSpPr>
        <p:spPr>
          <a:xfrm>
            <a:off x="4747141" y="4041934"/>
            <a:ext cx="266390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Impacto Prognóstico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4747141" y="4502587"/>
            <a:ext cx="8862298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RT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moderada a grave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está associada a uma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maior mortalidade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após o transplante hepático.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4442698" y="5633442"/>
            <a:ext cx="9402604" cy="1955363"/>
          </a:xfrm>
          <a:prstGeom prst="roundRect">
            <a:avLst>
              <a:gd name="adj" fmla="val 561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4419838" y="5633442"/>
            <a:ext cx="91440" cy="1955363"/>
          </a:xfrm>
          <a:prstGeom prst="roundRect">
            <a:avLst>
              <a:gd name="adj" fmla="val 34960"/>
            </a:avLst>
          </a:prstGeom>
          <a:solidFill>
            <a:srgbClr val="2D2E34"/>
          </a:solidFill>
          <a:ln/>
        </p:spPr>
      </p:sp>
      <p:sp>
        <p:nvSpPr>
          <p:cNvPr id="16" name="Text 13"/>
          <p:cNvSpPr/>
          <p:nvPr/>
        </p:nvSpPr>
        <p:spPr>
          <a:xfrm>
            <a:off x="4747141" y="5869305"/>
            <a:ext cx="266390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Estratégias de Manejo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4747141" y="6329958"/>
            <a:ext cx="8862298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otimização do balanço hídrico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(diurese/hemofiltração) pode reduzir a gravidade. O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reparo transcateter (TEER)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 tricúspide é uma opção emergente e segura.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3768"/>
            <a:ext cx="130802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D2E3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699373"/>
            <a:ext cx="10206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D2E3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ARRITMIAS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5978"/>
            <a:ext cx="77441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Fibrilação Atrial (FA) e Anticoagulação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063115"/>
            <a:ext cx="4196358" cy="4541639"/>
          </a:xfrm>
          <a:prstGeom prst="roundRect">
            <a:avLst>
              <a:gd name="adj" fmla="val 811"/>
            </a:avLst>
          </a:prstGeom>
          <a:solidFill>
            <a:srgbClr val="F2EEEE"/>
          </a:solidFill>
          <a:ln/>
        </p:spPr>
      </p:sp>
      <p:sp>
        <p:nvSpPr>
          <p:cNvPr id="6" name="Shape 4"/>
          <p:cNvSpPr/>
          <p:nvPr/>
        </p:nvSpPr>
        <p:spPr>
          <a:xfrm>
            <a:off x="1020604" y="22899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D2E34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76976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604" y="3197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Prevalência e Risco: 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68760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Arritmia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mais frequente (5-14%)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candidatos a transplante de fígado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485560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 o risco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complicações perioperatórias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2063115"/>
            <a:ext cx="4196358" cy="4541639"/>
          </a:xfrm>
          <a:prstGeom prst="roundRect">
            <a:avLst>
              <a:gd name="adj" fmla="val 811"/>
            </a:avLst>
          </a:prstGeom>
          <a:solidFill>
            <a:srgbClr val="F2EEEE"/>
          </a:solidFill>
          <a:ln/>
        </p:spPr>
      </p:sp>
      <p:sp>
        <p:nvSpPr>
          <p:cNvPr id="12" name="Shape 9"/>
          <p:cNvSpPr/>
          <p:nvPr/>
        </p:nvSpPr>
        <p:spPr>
          <a:xfrm>
            <a:off x="5443776" y="22899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D2E34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476976"/>
            <a:ext cx="306110" cy="3061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3776" y="319718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Controle de Frequência e Ritmo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43776" y="404193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Betabloqueadores (1ª linha)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3776" y="448413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Bloq. Canais de Cálcio: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metabolismo hepático alterado.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3776" y="565213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Amiodarona: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atenção a com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hepatotoxicidade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640133" y="2063115"/>
            <a:ext cx="4196358" cy="4541639"/>
          </a:xfrm>
          <a:prstGeom prst="roundRect">
            <a:avLst>
              <a:gd name="adj" fmla="val 811"/>
            </a:avLst>
          </a:prstGeom>
          <a:solidFill>
            <a:srgbClr val="F2EEEE"/>
          </a:solidFill>
          <a:ln/>
        </p:spPr>
      </p:sp>
      <p:sp>
        <p:nvSpPr>
          <p:cNvPr id="19" name="Shape 15"/>
          <p:cNvSpPr/>
          <p:nvPr/>
        </p:nvSpPr>
        <p:spPr>
          <a:xfrm>
            <a:off x="9866948" y="22899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D2E34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476976"/>
            <a:ext cx="306110" cy="30611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66948" y="3197185"/>
            <a:ext cx="3554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Anticoagulação com DOACs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866948" y="368760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Child 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Uso liberado.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66948" y="412980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Child B: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Cautela.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457200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Child C: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contraindicado 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866948" y="501419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Decisão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multidisciplinar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!(plaquetas, procedimentos, antídotos).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1327"/>
            <a:ext cx="96359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Prolongamento do QTc e Dispositivos Cardíacos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948464"/>
            <a:ext cx="6407944" cy="3280053"/>
          </a:xfrm>
          <a:prstGeom prst="roundRect">
            <a:avLst>
              <a:gd name="adj" fmla="val 1037"/>
            </a:avLst>
          </a:prstGeom>
          <a:solidFill>
            <a:srgbClr val="F2F2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175278"/>
            <a:ext cx="2892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Prolongamento do QTc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6569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Risco: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QTc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 480 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risco moderado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parada cardíaca pós-TF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47079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Manejo: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Evitar drogas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QT-prolongadoras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91299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Reposição: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Manter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potássio e magnésio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(monitorização contínua)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948464"/>
            <a:ext cx="6408063" cy="3280053"/>
          </a:xfrm>
          <a:prstGeom prst="roundRect">
            <a:avLst>
              <a:gd name="adj" fmla="val 1037"/>
            </a:avLst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>
            <a:off x="7655362" y="3175278"/>
            <a:ext cx="3232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Dispositivos Implantáveis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55362" y="366569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Marcapassos/AICD: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Reprogramar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antes da cirurgia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55362" y="447079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Preparação: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Pás de desfibrilação externa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posicionadas pré-indução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55362" y="527589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Eletrocautério: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Modo bipolar preferencial (evitar interferência)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802362"/>
            <a:ext cx="1460659" cy="298490"/>
          </a:xfrm>
          <a:prstGeom prst="roundRect">
            <a:avLst>
              <a:gd name="adj" fmla="val 6383"/>
            </a:avLst>
          </a:prstGeom>
          <a:solidFill>
            <a:srgbClr val="E4E4E7"/>
          </a:solidFill>
          <a:ln/>
        </p:spPr>
      </p:sp>
      <p:sp>
        <p:nvSpPr>
          <p:cNvPr id="4" name="Text 1"/>
          <p:cNvSpPr/>
          <p:nvPr/>
        </p:nvSpPr>
        <p:spPr>
          <a:xfrm>
            <a:off x="889040" y="849987"/>
            <a:ext cx="1270159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INTRAOPERATÓRIO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793790" y="1164312"/>
            <a:ext cx="563570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Considerações Intraoperatórias Críticas</a:t>
            </a:r>
            <a:endParaRPr lang="en-US" sz="2500" dirty="0"/>
          </a:p>
        </p:txBody>
      </p:sp>
      <p:sp>
        <p:nvSpPr>
          <p:cNvPr id="6" name="Shape 3"/>
          <p:cNvSpPr/>
          <p:nvPr/>
        </p:nvSpPr>
        <p:spPr>
          <a:xfrm>
            <a:off x="793790" y="1799273"/>
            <a:ext cx="22860" cy="5627965"/>
          </a:xfrm>
          <a:prstGeom prst="roundRect">
            <a:avLst>
              <a:gd name="adj" fmla="val 104186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816650" y="1799273"/>
            <a:ext cx="9385221" cy="1168837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75360" y="1957983"/>
            <a:ext cx="324981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Ecocardiografia Transesofágica (ETE)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75360" y="2301240"/>
            <a:ext cx="90678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Recomendada para detecção precoce de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isquemia, disfunção ventricular, obstrução de via de saída e eventos tromboembólicos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816650" y="3285649"/>
            <a:ext cx="9385221" cy="1168837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75360" y="3444359"/>
            <a:ext cx="206013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Dispositivos Cardíacos: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75360" y="3787616"/>
            <a:ext cx="90678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Marcapassos e desfibriladores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devem ser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reprogramados/desativados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conforme a necessidade, e pás de desfibrilação externa devem ser colocadas pré-incisão.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816650" y="4772025"/>
            <a:ext cx="9385221" cy="1168837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75360" y="493073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Seleção do Enxerto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75360" y="5273993"/>
            <a:ext cx="90678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Evitar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enxertos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doação após morte circulatória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 com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macroesteatose severa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 pacientes com alta carga cardíaca, devido ao risco de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vasoplegia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síndrome de reperfusão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816650" y="6258401"/>
            <a:ext cx="9385221" cy="1168837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975360" y="6417112"/>
            <a:ext cx="271724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Suporte Mecânico Circulatório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75360" y="6760369"/>
            <a:ext cx="90678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casos de descompensão grave, considerar dispositivos como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Balão Intra-Aórtico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Impella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ECMO.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bypass veno-venoso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durante o clampeamento vascular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centros selecionados.</a:t>
            </a:r>
            <a:endParaRPr lang="en-US" sz="12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7596" y="603052"/>
            <a:ext cx="3060144" cy="283131"/>
          </a:xfrm>
          <a:prstGeom prst="roundRect">
            <a:avLst>
              <a:gd name="adj" fmla="val 6042"/>
            </a:avLst>
          </a:prstGeom>
          <a:noFill/>
          <a:ln w="7620">
            <a:solidFill>
              <a:srgbClr val="2D2E3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60703" y="653415"/>
            <a:ext cx="2873931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D2E3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FLUXOGRAMA DE AVALIAÇÃO ANESTESIOLÓGICA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767596" y="943094"/>
            <a:ext cx="10401657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Algoritmo de Decisão para Avaliação Anestesiológica em Candidatos de Alto Risco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67596" y="1513165"/>
            <a:ext cx="1309520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fluxograma detalha o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processo de tomada de decisão para anestesiologistas na avaliação de candidatos a transplante de fígado 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 condições cardíacas de alto risco.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2227" y="2243733"/>
            <a:ext cx="11385828" cy="499443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072771" y="5100010"/>
            <a:ext cx="1720812" cy="616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Candidato a TCHC?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072771" y="5803877"/>
            <a:ext cx="1720812" cy="985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Verificar a elegibilidade para transplante combinado.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539383" y="5408123"/>
            <a:ext cx="1720812" cy="308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 Isolado: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539383" y="5803877"/>
            <a:ext cx="1720812" cy="985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ETE, ECMO, CDI/Marcapasso e Anticoagulacão*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2399719" y="2692619"/>
            <a:ext cx="1720812" cy="9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Identificar Cardíaco de Alto Risco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2399719" y="3704599"/>
            <a:ext cx="1720812" cy="985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Avaliar o paciente para determinar o risco cardíaco.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844420" y="2692619"/>
            <a:ext cx="1720812" cy="9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Intervenção Cardíaca Simultânea?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844420" y="3704599"/>
            <a:ext cx="1720812" cy="985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Decidir sobre a necessidade de intervenção cardíaca.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767596" y="7398425"/>
            <a:ext cx="13095208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abordagem multidisciplinar é crucial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cada etapa, garantindo a segurança e otimizando os resultados para o paciente.</a:t>
            </a:r>
            <a:endParaRPr 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3768"/>
            <a:ext cx="2192893" cy="426244"/>
          </a:xfrm>
          <a:prstGeom prst="roundRect">
            <a:avLst>
              <a:gd name="adj" fmla="val 6386"/>
            </a:avLst>
          </a:prstGeom>
          <a:solidFill>
            <a:srgbClr val="E4E4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691753"/>
            <a:ext cx="19207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MENSAGENS-CHAVE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4073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Take-Home Messages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047875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51084" y="2305169"/>
            <a:ext cx="3661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Doença Arterial Coronariana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279558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 de nova geração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DAPT abreviada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(1-3 meses) permite ativação rápida e segura em lista de transplante.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047875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74256" y="2305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Valvopatias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256" y="279558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 Grave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requer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TAVR pré-lista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independente de sintomas, para evitar colapso hemodinâmico intraoperatório.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047875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97427" y="2305169"/>
            <a:ext cx="3157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Cardiomiopatia Cirrótica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97427" y="279558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 &lt; 60%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 cirróticos prediz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pior prognóstico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exige avaliação para transplante combinado.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4731306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51084" y="4988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Farmacologia Crítica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51084" y="547901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Suspender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iSRAA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 Child B/C. Contraindicar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DOACs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 Child C pelo risco hemorrágico.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4731306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685842" y="4988600"/>
            <a:ext cx="3334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Segurança Intraoperatória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685842" y="5479018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é ferramenta indispensável para o anestesiologista no manejo hemodinâmico transoperatório.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71888"/>
            <a:ext cx="2100024" cy="426244"/>
          </a:xfrm>
          <a:prstGeom prst="roundRect">
            <a:avLst>
              <a:gd name="adj" fmla="val 6386"/>
            </a:avLst>
          </a:prstGeom>
          <a:solidFill>
            <a:srgbClr val="E4E4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839873"/>
            <a:ext cx="18278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CONTEXTO CLÍNICO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88858"/>
            <a:ext cx="81842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Desafios Atuais no Transplante Hepático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3195995"/>
            <a:ext cx="4196358" cy="3261717"/>
          </a:xfrm>
          <a:prstGeom prst="roundRect">
            <a:avLst>
              <a:gd name="adj" fmla="val 44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3195995"/>
            <a:ext cx="121920" cy="3261717"/>
          </a:xfrm>
          <a:prstGeom prst="roundRect">
            <a:avLst>
              <a:gd name="adj" fmla="val 27907"/>
            </a:avLst>
          </a:prstGeom>
          <a:solidFill>
            <a:srgbClr val="2D2E34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3453289"/>
            <a:ext cx="3425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Aumento da Complexidade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394370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Envelhecimento 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MASLD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elevam as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comorbidades cardíacas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11171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Crescente risco para candidatos ao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transplante de fígado (TF)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195995"/>
            <a:ext cx="4196358" cy="3261717"/>
          </a:xfrm>
          <a:prstGeom prst="roundRect">
            <a:avLst>
              <a:gd name="adj" fmla="val 44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86482" y="3195995"/>
            <a:ext cx="121920" cy="3261717"/>
          </a:xfrm>
          <a:prstGeom prst="roundRect">
            <a:avLst>
              <a:gd name="adj" fmla="val 27907"/>
            </a:avLst>
          </a:prstGeom>
          <a:solidFill>
            <a:srgbClr val="2D2E34"/>
          </a:solidFill>
          <a:ln/>
        </p:spPr>
      </p:sp>
      <p:sp>
        <p:nvSpPr>
          <p:cNvPr id="12" name="Text 10"/>
          <p:cNvSpPr/>
          <p:nvPr/>
        </p:nvSpPr>
        <p:spPr>
          <a:xfrm>
            <a:off x="5565696" y="3453289"/>
            <a:ext cx="3000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Impacto nos Resultados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565696" y="394370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Comorbidades cardíacas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afetam resultados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intraoperatórios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pós-transplante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65696" y="547461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Vigilância intensificada necessária.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195995"/>
            <a:ext cx="4196358" cy="3261717"/>
          </a:xfrm>
          <a:prstGeom prst="roundRect">
            <a:avLst>
              <a:gd name="adj" fmla="val 44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09653" y="3195995"/>
            <a:ext cx="121920" cy="3261717"/>
          </a:xfrm>
          <a:prstGeom prst="roundRect">
            <a:avLst>
              <a:gd name="adj" fmla="val 27907"/>
            </a:avLst>
          </a:prstGeom>
          <a:solidFill>
            <a:srgbClr val="2D2E34"/>
          </a:solidFill>
          <a:ln/>
        </p:spPr>
      </p:sp>
      <p:sp>
        <p:nvSpPr>
          <p:cNvPr id="17" name="Text 15"/>
          <p:cNvSpPr/>
          <p:nvPr/>
        </p:nvSpPr>
        <p:spPr>
          <a:xfrm>
            <a:off x="9988868" y="3453289"/>
            <a:ext cx="3034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Abordagem Terapêutica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988868" y="394370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Manejo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multidisciplinar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padronizado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é essencial.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988868" y="47488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Visa identificação precoce e mitigação de riscos.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14519"/>
            <a:ext cx="354413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D2E3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990124"/>
            <a:ext cx="32567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D2E3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DOENÇA ARTERIAL CORONARIANA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46728"/>
            <a:ext cx="89205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DAC Assintomática – Diagnóstico e Rastreio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580680"/>
            <a:ext cx="3081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Diagonóstico e Rastreio: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6182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Confirmada por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Angiografia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Coronária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Invasiva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0402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Tendência de rastreio inicial com técnicas de imagem não invasivas.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0912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CACS: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Escore de Cálcio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Coronariano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85132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CCTA: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Angiotomografia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 Coronárias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441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Objetivo Estratégico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602218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Identificar a necessidade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revascularização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coronariana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reduzir o risco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cardiovasculares (CVE)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morte perioperatória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959096" y="2609017"/>
            <a:ext cx="4885015" cy="2633663"/>
          </a:xfrm>
          <a:prstGeom prst="roundRect">
            <a:avLst>
              <a:gd name="adj" fmla="val 1292"/>
            </a:avLst>
          </a:prstGeom>
          <a:solidFill>
            <a:srgbClr val="D6D7DC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5910" y="2926318"/>
            <a:ext cx="354330" cy="28348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9767054" y="2892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Estratégia de Rastreio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767054" y="3473648"/>
            <a:ext cx="38502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Escore de Cálcio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AngioTC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estratificação de risco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reduzem complicações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 cirróticos.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4974"/>
            <a:ext cx="1406128" cy="319564"/>
          </a:xfrm>
          <a:prstGeom prst="roundRect">
            <a:avLst>
              <a:gd name="adj" fmla="val 6388"/>
            </a:avLst>
          </a:prstGeom>
          <a:solidFill>
            <a:srgbClr val="E4E4E7"/>
          </a:solidFill>
          <a:ln/>
        </p:spPr>
      </p:sp>
      <p:sp>
        <p:nvSpPr>
          <p:cNvPr id="3" name="Text 1"/>
          <p:cNvSpPr/>
          <p:nvPr/>
        </p:nvSpPr>
        <p:spPr>
          <a:xfrm>
            <a:off x="895826" y="795933"/>
            <a:ext cx="120205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TERAPIA MÉDICA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93790" y="1132523"/>
            <a:ext cx="801112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Nuances da Terapia Medicamentosa Dirigida (GDMT)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93790" y="2068116"/>
            <a:ext cx="4234220" cy="3401497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045256"/>
            <a:ext cx="4234220" cy="91440"/>
          </a:xfrm>
          <a:prstGeom prst="roundRect">
            <a:avLst>
              <a:gd name="adj" fmla="val 27907"/>
            </a:avLst>
          </a:prstGeom>
          <a:solidFill>
            <a:srgbClr val="2D2E34"/>
          </a:solidFill>
          <a:ln/>
        </p:spPr>
      </p:sp>
      <p:sp>
        <p:nvSpPr>
          <p:cNvPr id="7" name="Shape 5"/>
          <p:cNvSpPr/>
          <p:nvPr/>
        </p:nvSpPr>
        <p:spPr>
          <a:xfrm>
            <a:off x="2655689" y="1812965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2D2E34"/>
          </a:solidFill>
          <a:ln/>
        </p:spPr>
      </p:sp>
      <p:sp>
        <p:nvSpPr>
          <p:cNvPr id="8" name="Text 6"/>
          <p:cNvSpPr/>
          <p:nvPr/>
        </p:nvSpPr>
        <p:spPr>
          <a:xfrm>
            <a:off x="2808803" y="1940481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86671" y="2493407"/>
            <a:ext cx="253543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Antiagregação Plaquetária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86671" y="2861191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AAS: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986671" y="3192899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 limiar plaquetário absoluto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986671" y="3524607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Cautela:</a:t>
            </a:r>
            <a:pPr algn="l" lvl="1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Plaquetas entre </a:t>
            </a:r>
            <a:pPr algn="l" lvl="1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30.000–50.000/μL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986671" y="4128492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Inibidores P2Y12: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986671" y="4460200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Aumentam risco sangramento GI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986671" y="4791908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IBP recomendado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198031" y="2068116"/>
            <a:ext cx="4234220" cy="3401497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5198031" y="2045256"/>
            <a:ext cx="4234220" cy="91440"/>
          </a:xfrm>
          <a:prstGeom prst="roundRect">
            <a:avLst>
              <a:gd name="adj" fmla="val 27907"/>
            </a:avLst>
          </a:prstGeom>
          <a:solidFill>
            <a:srgbClr val="2D2E34"/>
          </a:solidFill>
          <a:ln/>
        </p:spPr>
      </p:sp>
      <p:sp>
        <p:nvSpPr>
          <p:cNvPr id="18" name="Shape 16"/>
          <p:cNvSpPr/>
          <p:nvPr/>
        </p:nvSpPr>
        <p:spPr>
          <a:xfrm>
            <a:off x="7059930" y="1812965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2D2E34"/>
          </a:solidFill>
          <a:ln/>
        </p:spPr>
      </p:sp>
      <p:sp>
        <p:nvSpPr>
          <p:cNvPr id="19" name="Text 17"/>
          <p:cNvSpPr/>
          <p:nvPr/>
        </p:nvSpPr>
        <p:spPr>
          <a:xfrm>
            <a:off x="7213044" y="1940481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390912" y="2493407"/>
            <a:ext cx="248840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Estatinas – Seleção Crítica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5390912" y="2861191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Uso guiado por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risco cardiovascular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5390912" y="3192899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Preferir: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Rosuvastatina ou Pitavastatina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5390912" y="3524607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Razão: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Lipofilicidade intermediária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CYP3A4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5390912" y="4128492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Intensidade: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Moderada (30-50% redução LDL-C)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5390912" y="4732377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Contraindicação: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Child C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ACLF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(toxicidade)!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9602272" y="2068116"/>
            <a:ext cx="4234220" cy="3401497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/>
        </p:spPr>
      </p:sp>
      <p:sp>
        <p:nvSpPr>
          <p:cNvPr id="27" name="Shape 25"/>
          <p:cNvSpPr/>
          <p:nvPr/>
        </p:nvSpPr>
        <p:spPr>
          <a:xfrm>
            <a:off x="9602272" y="2045256"/>
            <a:ext cx="4234220" cy="91440"/>
          </a:xfrm>
          <a:prstGeom prst="roundRect">
            <a:avLst>
              <a:gd name="adj" fmla="val 27907"/>
            </a:avLst>
          </a:prstGeom>
          <a:solidFill>
            <a:srgbClr val="2D2E34"/>
          </a:solidFill>
          <a:ln/>
        </p:spPr>
      </p:sp>
      <p:sp>
        <p:nvSpPr>
          <p:cNvPr id="28" name="Shape 26"/>
          <p:cNvSpPr/>
          <p:nvPr/>
        </p:nvSpPr>
        <p:spPr>
          <a:xfrm>
            <a:off x="11464171" y="1812965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2D2E34"/>
          </a:solidFill>
          <a:ln/>
        </p:spPr>
      </p:sp>
      <p:sp>
        <p:nvSpPr>
          <p:cNvPr id="29" name="Text 27"/>
          <p:cNvSpPr/>
          <p:nvPr/>
        </p:nvSpPr>
        <p:spPr>
          <a:xfrm>
            <a:off x="11617285" y="1940481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95153" y="249340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iSRAA (IECA/BRA)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9795153" y="2861191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Não recomendados: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Child B/C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9795153" y="3192899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Risco: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Hipotensão e disfunção renal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9795153" y="3524607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Mecanismo: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Exacerbam vasodilatação esplâncnica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793790" y="5894784"/>
            <a:ext cx="13042702" cy="1589842"/>
          </a:xfrm>
          <a:prstGeom prst="roundRect">
            <a:avLst>
              <a:gd name="adj" fmla="val 6902"/>
            </a:avLst>
          </a:prstGeom>
          <a:solidFill>
            <a:srgbClr val="FFFFFF"/>
          </a:solidFill>
          <a:ln/>
        </p:spPr>
      </p:sp>
      <p:sp>
        <p:nvSpPr>
          <p:cNvPr id="35" name="Shape 33"/>
          <p:cNvSpPr/>
          <p:nvPr/>
        </p:nvSpPr>
        <p:spPr>
          <a:xfrm>
            <a:off x="793790" y="5871924"/>
            <a:ext cx="13042702" cy="91440"/>
          </a:xfrm>
          <a:prstGeom prst="roundRect">
            <a:avLst>
              <a:gd name="adj" fmla="val 27907"/>
            </a:avLst>
          </a:prstGeom>
          <a:solidFill>
            <a:srgbClr val="2D2E34"/>
          </a:solidFill>
          <a:ln/>
        </p:spPr>
      </p:sp>
      <p:sp>
        <p:nvSpPr>
          <p:cNvPr id="36" name="Shape 34"/>
          <p:cNvSpPr/>
          <p:nvPr/>
        </p:nvSpPr>
        <p:spPr>
          <a:xfrm>
            <a:off x="7059930" y="5639633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2D2E34"/>
          </a:solidFill>
          <a:ln/>
        </p:spPr>
      </p:sp>
      <p:sp>
        <p:nvSpPr>
          <p:cNvPr id="37" name="Text 35"/>
          <p:cNvSpPr/>
          <p:nvPr/>
        </p:nvSpPr>
        <p:spPr>
          <a:xfrm>
            <a:off x="7213044" y="576714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86671" y="63200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Beta-Bloqueadores:</a:t>
            </a:r>
            <a:endParaRPr lang="en-US" sz="1650" dirty="0"/>
          </a:p>
        </p:txBody>
      </p:sp>
      <p:sp>
        <p:nvSpPr>
          <p:cNvPr id="39" name="Text 37"/>
          <p:cNvSpPr/>
          <p:nvPr/>
        </p:nvSpPr>
        <p:spPr>
          <a:xfrm>
            <a:off x="986671" y="6687860"/>
            <a:ext cx="1265693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Não iniciar como prevenção primária</a:t>
            </a:r>
            <a:endParaRPr lang="en-US" sz="1300" dirty="0"/>
          </a:p>
        </p:txBody>
      </p:sp>
      <p:sp>
        <p:nvSpPr>
          <p:cNvPr id="40" name="Text 38"/>
          <p:cNvSpPr/>
          <p:nvPr/>
        </p:nvSpPr>
        <p:spPr>
          <a:xfrm>
            <a:off x="986671" y="7019568"/>
            <a:ext cx="1265693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Manter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pacientes que faziam uso prévio como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prevenção secundária.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265884"/>
            <a:ext cx="2810113" cy="398978"/>
          </a:xfrm>
          <a:prstGeom prst="roundRect">
            <a:avLst>
              <a:gd name="adj" fmla="val 6140"/>
            </a:avLst>
          </a:prstGeom>
          <a:noFill/>
          <a:ln w="7620">
            <a:solidFill>
              <a:srgbClr val="2D2E3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23806" y="3334703"/>
            <a:ext cx="255008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D2E3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INTERVENÇÃO CORONARIANA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46421"/>
            <a:ext cx="10908030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Revascularização Coronariana em Pacientes Assintomáticos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793790" y="4562832"/>
            <a:ext cx="4211479" cy="2952512"/>
          </a:xfrm>
          <a:prstGeom prst="roundRect">
            <a:avLst>
              <a:gd name="adj" fmla="val 103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997863" y="47669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Indicações Precisas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97863" y="5208151"/>
            <a:ext cx="380333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Estenose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 50%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T.C.E.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97863" y="5606296"/>
            <a:ext cx="380333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Estenose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 70%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vasos epicárdicos maiores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97863" y="6331148"/>
            <a:ext cx="380333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Lesões de alto risco não revascularizadas →  aumentamo morbimortalidade 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209342" y="4562832"/>
            <a:ext cx="4211598" cy="2952512"/>
          </a:xfrm>
          <a:prstGeom prst="roundRect">
            <a:avLst>
              <a:gd name="adj" fmla="val 103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5413415" y="47669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Acesso e Técnica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5413415" y="5208151"/>
            <a:ext cx="38034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Via transradial: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Menos complicações em cirróticos (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&lt;7%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413415" y="5933003"/>
            <a:ext cx="38034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 nova geração: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menos trombose e estenose 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625013" y="4562832"/>
            <a:ext cx="4211598" cy="2952512"/>
          </a:xfrm>
          <a:prstGeom prst="roundRect">
            <a:avLst>
              <a:gd name="adj" fmla="val 1037"/>
            </a:avLst>
          </a:prstGeom>
          <a:solidFill>
            <a:srgbClr val="F2EEEE"/>
          </a:solidFill>
          <a:ln/>
        </p:spPr>
      </p:sp>
      <p:sp>
        <p:nvSpPr>
          <p:cNvPr id="16" name="Text 13"/>
          <p:cNvSpPr/>
          <p:nvPr/>
        </p:nvSpPr>
        <p:spPr>
          <a:xfrm>
            <a:off x="9829086" y="4766905"/>
            <a:ext cx="303918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Manejo Pós-Procedimento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9829086" y="5208151"/>
            <a:ext cx="38034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DAPT abreviada: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1–3 meses (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 nova geração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829086" y="5933003"/>
            <a:ext cx="38034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Ativação em lista: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Somente após término da DAPT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64268"/>
            <a:ext cx="312027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D2E3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839873"/>
            <a:ext cx="28328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D2E3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INTERVENÇÃO CORONARIANA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96477"/>
            <a:ext cx="706814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Revascularização Cirúrgica (CABG)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3203615"/>
            <a:ext cx="4196358" cy="3261717"/>
          </a:xfrm>
          <a:prstGeom prst="roundRect">
            <a:avLst>
              <a:gd name="adj" fmla="val 104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51084" y="3460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Critérios de Seleção: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95132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casos graves de doença coronariana sem elegibilidade para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PCI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511933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função hepática preservada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(Child A ou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MELD &lt; 12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203615"/>
            <a:ext cx="4196358" cy="3261717"/>
          </a:xfrm>
          <a:prstGeom prst="roundRect">
            <a:avLst>
              <a:gd name="adj" fmla="val 104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74256" y="3460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Riscos Associados: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74256" y="395132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Elevado risco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 complicações pós-operatórias (cardíacas e não cardíacas).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74256" y="548223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Risco persiste em pacientes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Child 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203615"/>
            <a:ext cx="4196358" cy="3261717"/>
          </a:xfrm>
          <a:prstGeom prst="roundRect">
            <a:avLst>
              <a:gd name="adj" fmla="val 104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97427" y="346090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CABG e Transplante Hepático Simultâneos: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97427" y="430565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Abordagem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alta complexidade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97427" y="51107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Restrita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centros especializados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6031111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Algoritmo de Decisão para DAC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0218" y="1585912"/>
            <a:ext cx="1304996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Fluxograma hierárquico para manejo da doença arterial coronariana em candidatos ao transplante hepático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218" y="2170390"/>
            <a:ext cx="1072396" cy="12869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77045" y="2384822"/>
            <a:ext cx="268116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Avaliação Funcional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077045" y="2848570"/>
            <a:ext cx="1176313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Lesões intermediárias (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50%–70%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exigem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FFR/iFR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testes de estresse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significância hemodinâmica.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18" y="3457337"/>
            <a:ext cx="1072396" cy="12869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7045" y="3671768"/>
            <a:ext cx="268116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Caminho da PCI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077045" y="4135517"/>
            <a:ext cx="1176313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Implante de DES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DAPT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(4–12 semanas) →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Ativação na Lista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Balancear riscos trombótico e hemorrágico.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8" y="4744283"/>
            <a:ext cx="1072396" cy="12869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77045" y="4958715"/>
            <a:ext cx="268116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Doença Complexa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2077045" y="5422463"/>
            <a:ext cx="1176313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Discussão multidisciplinar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(Heart Team)para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CABG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 anatomia desfavorável à PCI.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18" y="6031230"/>
            <a:ext cx="1072396" cy="157912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77045" y="6245662"/>
            <a:ext cx="310646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Contraindicação Absoluta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2077045" y="6709410"/>
            <a:ext cx="11763137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DAC grave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não tratável por PCI ou CABG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contraindica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transplante hepático isolado (risco perioperatório proibitivo).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45087"/>
            <a:ext cx="3002756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D2E3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720691"/>
            <a:ext cx="27153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D2E3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CARDIOMIOPATIA CIRRÓTICA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77296"/>
            <a:ext cx="643378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Cardiomiopatia Cirrótica (CCM)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3084433"/>
            <a:ext cx="4196358" cy="3499961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4270" y="3114913"/>
            <a:ext cx="4135398" cy="68044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1051084" y="4022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Definição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51258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Disfunção sistólica latente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diastólica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incompetência cronotrópica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e alterações eletrofisiológicas na cirrose avançada.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084433"/>
            <a:ext cx="4196358" cy="3499961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47442" y="3114913"/>
            <a:ext cx="4135398" cy="68044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5474256" y="4022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Epidemiologia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51258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Prevalência: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20%–47% em candidatos ao Transplante de Fígado (TF).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084433"/>
            <a:ext cx="4196358" cy="3499961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3114913"/>
            <a:ext cx="4135398" cy="68044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5" name="Text 13"/>
          <p:cNvSpPr/>
          <p:nvPr/>
        </p:nvSpPr>
        <p:spPr>
          <a:xfrm>
            <a:off x="9897427" y="4022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Prognóstico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897427" y="451258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 &lt; 60%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associa-se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piores desfechos perioperatórios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menor sobrevida pós-TF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86683"/>
            <a:ext cx="2686526" cy="426244"/>
          </a:xfrm>
          <a:prstGeom prst="roundRect">
            <a:avLst>
              <a:gd name="adj" fmla="val 6386"/>
            </a:avLst>
          </a:prstGeom>
          <a:solidFill>
            <a:srgbClr val="E4E4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54668"/>
            <a:ext cx="24143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INSUFICIÊNCIA CARDÍACA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03653"/>
            <a:ext cx="89921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IC e Transplante Combinado Coração-Fígado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737604"/>
            <a:ext cx="3028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Etiologias Além da CCM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18748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Cardiomiopatia alcoólica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760946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Amiloidose cardíaca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03144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Hemocromatose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645343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Hipertrofia ventricular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(hipertensão/diabetes)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235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Critérios para CHLT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5816203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 &lt; 40%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persistente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58401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Falência de VD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700599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Disfunção cardíaca que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contraindica TF isolado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279249" y="2765941"/>
            <a:ext cx="5564862" cy="2996565"/>
          </a:xfrm>
          <a:prstGeom prst="roundRect">
            <a:avLst>
              <a:gd name="adj" fmla="val 1135"/>
            </a:avLst>
          </a:prstGeom>
          <a:solidFill>
            <a:srgbClr val="D6D7DC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6063" y="3083243"/>
            <a:ext cx="354330" cy="28348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087207" y="3049429"/>
            <a:ext cx="2841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Desafio da Priorização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087207" y="3630573"/>
            <a:ext cx="45300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Transplante Combinado Coração-Fígado (CHLT)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prioriza urgência cardíaca, dificultando acesso para pacientes com doença hepática avançada e função cardíaca preservada.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2026-01-08T22:42:02Z</dcterms:created>
  <dcterms:modified xsi:type="dcterms:W3CDTF">2026-01-08T22:42:02Z</dcterms:modified>
</cp:coreProperties>
</file>